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82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81" r:id="rId22"/>
    <p:sldId id="276" r:id="rId23"/>
    <p:sldId id="277" r:id="rId24"/>
    <p:sldId id="279" r:id="rId25"/>
    <p:sldId id="280" r:id="rId26"/>
    <p:sldId id="278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509" y="105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BAB481-4076-42BF-9395-D85E9AD07934}" type="datetimeFigureOut">
              <a:rPr lang="en-US" smtClean="0"/>
              <a:pPr/>
              <a:t>11/1/2015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CB0429-6573-48C8-A622-122D38BD88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32922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43FF8B3-1912-4F6C-BD35-0E3C0D48FD94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4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>
                <a:gd name="T0" fmla="*/ 5700 w 5760"/>
                <a:gd name="T1" fmla="*/ 86 h 445"/>
                <a:gd name="T2" fmla="*/ 5508 w 5760"/>
                <a:gd name="T3" fmla="*/ 86 h 445"/>
                <a:gd name="T4" fmla="*/ 5454 w 5760"/>
                <a:gd name="T5" fmla="*/ 76 h 445"/>
                <a:gd name="T6" fmla="*/ 5448 w 5760"/>
                <a:gd name="T7" fmla="*/ 65 h 445"/>
                <a:gd name="T8" fmla="*/ 5442 w 5760"/>
                <a:gd name="T9" fmla="*/ 44 h 445"/>
                <a:gd name="T10" fmla="*/ 5414 w 5760"/>
                <a:gd name="T11" fmla="*/ 18 h 445"/>
                <a:gd name="T12" fmla="*/ 5332 w 5760"/>
                <a:gd name="T13" fmla="*/ 7 h 445"/>
                <a:gd name="T14" fmla="*/ 5051 w 5760"/>
                <a:gd name="T15" fmla="*/ 22 h 445"/>
                <a:gd name="T16" fmla="*/ 4986 w 5760"/>
                <a:gd name="T17" fmla="*/ 55 h 445"/>
                <a:gd name="T18" fmla="*/ 4854 w 5760"/>
                <a:gd name="T19" fmla="*/ 102 h 445"/>
                <a:gd name="T20" fmla="*/ 4740 w 5760"/>
                <a:gd name="T21" fmla="*/ 112 h 445"/>
                <a:gd name="T22" fmla="*/ 4662 w 5760"/>
                <a:gd name="T23" fmla="*/ 91 h 445"/>
                <a:gd name="T24" fmla="*/ 4598 w 5760"/>
                <a:gd name="T25" fmla="*/ 25 h 445"/>
                <a:gd name="T26" fmla="*/ 4514 w 5760"/>
                <a:gd name="T27" fmla="*/ 9 h 445"/>
                <a:gd name="T28" fmla="*/ 4410 w 5760"/>
                <a:gd name="T29" fmla="*/ 39 h 445"/>
                <a:gd name="T30" fmla="*/ 4236 w 5760"/>
                <a:gd name="T31" fmla="*/ 81 h 445"/>
                <a:gd name="T32" fmla="*/ 4020 w 5760"/>
                <a:gd name="T33" fmla="*/ 102 h 445"/>
                <a:gd name="T34" fmla="*/ 3810 w 5760"/>
                <a:gd name="T35" fmla="*/ 102 h 445"/>
                <a:gd name="T36" fmla="*/ 3654 w 5760"/>
                <a:gd name="T37" fmla="*/ 76 h 445"/>
                <a:gd name="T38" fmla="*/ 3594 w 5760"/>
                <a:gd name="T39" fmla="*/ 50 h 445"/>
                <a:gd name="T40" fmla="*/ 3528 w 5760"/>
                <a:gd name="T41" fmla="*/ 44 h 445"/>
                <a:gd name="T42" fmla="*/ 3480 w 5760"/>
                <a:gd name="T43" fmla="*/ 55 h 445"/>
                <a:gd name="T44" fmla="*/ 3420 w 5760"/>
                <a:gd name="T45" fmla="*/ 76 h 445"/>
                <a:gd name="T46" fmla="*/ 3048 w 5760"/>
                <a:gd name="T47" fmla="*/ 112 h 445"/>
                <a:gd name="T48" fmla="*/ 2844 w 5760"/>
                <a:gd name="T49" fmla="*/ 128 h 445"/>
                <a:gd name="T50" fmla="*/ 2742 w 5760"/>
                <a:gd name="T51" fmla="*/ 117 h 445"/>
                <a:gd name="T52" fmla="*/ 2710 w 5760"/>
                <a:gd name="T53" fmla="*/ 56 h 445"/>
                <a:gd name="T54" fmla="*/ 2658 w 5760"/>
                <a:gd name="T55" fmla="*/ 50 h 445"/>
                <a:gd name="T56" fmla="*/ 2558 w 5760"/>
                <a:gd name="T57" fmla="*/ 95 h 445"/>
                <a:gd name="T58" fmla="*/ 2444 w 5760"/>
                <a:gd name="T59" fmla="*/ 109 h 445"/>
                <a:gd name="T60" fmla="*/ 2322 w 5760"/>
                <a:gd name="T61" fmla="*/ 91 h 445"/>
                <a:gd name="T62" fmla="*/ 2274 w 5760"/>
                <a:gd name="T63" fmla="*/ 70 h 445"/>
                <a:gd name="T64" fmla="*/ 2185 w 5760"/>
                <a:gd name="T65" fmla="*/ 3 h 445"/>
                <a:gd name="T66" fmla="*/ 2048 w 5760"/>
                <a:gd name="T67" fmla="*/ 64 h 445"/>
                <a:gd name="T68" fmla="*/ 1794 w 5760"/>
                <a:gd name="T69" fmla="*/ 102 h 445"/>
                <a:gd name="T70" fmla="*/ 1560 w 5760"/>
                <a:gd name="T71" fmla="*/ 91 h 445"/>
                <a:gd name="T72" fmla="*/ 1482 w 5760"/>
                <a:gd name="T73" fmla="*/ 76 h 445"/>
                <a:gd name="T74" fmla="*/ 1428 w 5760"/>
                <a:gd name="T75" fmla="*/ 50 h 445"/>
                <a:gd name="T76" fmla="*/ 1374 w 5760"/>
                <a:gd name="T77" fmla="*/ 44 h 445"/>
                <a:gd name="T78" fmla="*/ 1308 w 5760"/>
                <a:gd name="T79" fmla="*/ 55 h 445"/>
                <a:gd name="T80" fmla="*/ 1140 w 5760"/>
                <a:gd name="T81" fmla="*/ 107 h 445"/>
                <a:gd name="T82" fmla="*/ 948 w 5760"/>
                <a:gd name="T83" fmla="*/ 143 h 445"/>
                <a:gd name="T84" fmla="*/ 708 w 5760"/>
                <a:gd name="T85" fmla="*/ 138 h 445"/>
                <a:gd name="T86" fmla="*/ 534 w 5760"/>
                <a:gd name="T87" fmla="*/ 96 h 445"/>
                <a:gd name="T88" fmla="*/ 444 w 5760"/>
                <a:gd name="T89" fmla="*/ 55 h 445"/>
                <a:gd name="T90" fmla="*/ 396 w 5760"/>
                <a:gd name="T91" fmla="*/ 34 h 445"/>
                <a:gd name="T92" fmla="*/ 378 w 5760"/>
                <a:gd name="T93" fmla="*/ 39 h 445"/>
                <a:gd name="T94" fmla="*/ 342 w 5760"/>
                <a:gd name="T95" fmla="*/ 70 h 445"/>
                <a:gd name="T96" fmla="*/ 288 w 5760"/>
                <a:gd name="T97" fmla="*/ 96 h 445"/>
                <a:gd name="T98" fmla="*/ 192 w 5760"/>
                <a:gd name="T99" fmla="*/ 112 h 445"/>
                <a:gd name="T100" fmla="*/ 90 w 5760"/>
                <a:gd name="T101" fmla="*/ 112 h 445"/>
                <a:gd name="T102" fmla="*/ 0 w 5760"/>
                <a:gd name="T103" fmla="*/ 96 h 445"/>
                <a:gd name="T104" fmla="*/ 5760 w 5760"/>
                <a:gd name="T105" fmla="*/ 445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195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19480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481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7" name="Rectangle 2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8" name="Rectangle 2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22C62-B819-4EE1-9F53-6702FFF6CB86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708434-402F-427B-8559-3DE605B1A901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6A2C56-94FD-4220-91B1-FF8FCA77319B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8BE67E-0DE7-4EA3-86DE-238C6B260EF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97E041-E75E-4EC3-BF18-5127C8F2AEF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B694D6-332C-484C-A04B-127C7FC243A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E612AB-A348-413D-92AB-D9EF5171C8E5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764E71-B47F-467B-9796-60031D6FC348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4A4C39-5BF2-4EA6-A175-F62398A069C5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585C2-5223-4EBE-9195-B73301C374A4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CE3188-0827-4FD1-BAD7-5FE990EECA30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1843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033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034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035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036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037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844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844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040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041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042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043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844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045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844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047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845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049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050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051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>
                <a:gd name="T0" fmla="*/ 5700 w 5760"/>
                <a:gd name="T1" fmla="*/ 86 h 445"/>
                <a:gd name="T2" fmla="*/ 5508 w 5760"/>
                <a:gd name="T3" fmla="*/ 86 h 445"/>
                <a:gd name="T4" fmla="*/ 5454 w 5760"/>
                <a:gd name="T5" fmla="*/ 76 h 445"/>
                <a:gd name="T6" fmla="*/ 5448 w 5760"/>
                <a:gd name="T7" fmla="*/ 65 h 445"/>
                <a:gd name="T8" fmla="*/ 5442 w 5760"/>
                <a:gd name="T9" fmla="*/ 44 h 445"/>
                <a:gd name="T10" fmla="*/ 5414 w 5760"/>
                <a:gd name="T11" fmla="*/ 18 h 445"/>
                <a:gd name="T12" fmla="*/ 5332 w 5760"/>
                <a:gd name="T13" fmla="*/ 7 h 445"/>
                <a:gd name="T14" fmla="*/ 5051 w 5760"/>
                <a:gd name="T15" fmla="*/ 22 h 445"/>
                <a:gd name="T16" fmla="*/ 4986 w 5760"/>
                <a:gd name="T17" fmla="*/ 55 h 445"/>
                <a:gd name="T18" fmla="*/ 4854 w 5760"/>
                <a:gd name="T19" fmla="*/ 102 h 445"/>
                <a:gd name="T20" fmla="*/ 4740 w 5760"/>
                <a:gd name="T21" fmla="*/ 112 h 445"/>
                <a:gd name="T22" fmla="*/ 4662 w 5760"/>
                <a:gd name="T23" fmla="*/ 91 h 445"/>
                <a:gd name="T24" fmla="*/ 4598 w 5760"/>
                <a:gd name="T25" fmla="*/ 25 h 445"/>
                <a:gd name="T26" fmla="*/ 4514 w 5760"/>
                <a:gd name="T27" fmla="*/ 9 h 445"/>
                <a:gd name="T28" fmla="*/ 4410 w 5760"/>
                <a:gd name="T29" fmla="*/ 39 h 445"/>
                <a:gd name="T30" fmla="*/ 4236 w 5760"/>
                <a:gd name="T31" fmla="*/ 81 h 445"/>
                <a:gd name="T32" fmla="*/ 4020 w 5760"/>
                <a:gd name="T33" fmla="*/ 102 h 445"/>
                <a:gd name="T34" fmla="*/ 3810 w 5760"/>
                <a:gd name="T35" fmla="*/ 102 h 445"/>
                <a:gd name="T36" fmla="*/ 3654 w 5760"/>
                <a:gd name="T37" fmla="*/ 76 h 445"/>
                <a:gd name="T38" fmla="*/ 3594 w 5760"/>
                <a:gd name="T39" fmla="*/ 50 h 445"/>
                <a:gd name="T40" fmla="*/ 3528 w 5760"/>
                <a:gd name="T41" fmla="*/ 44 h 445"/>
                <a:gd name="T42" fmla="*/ 3480 w 5760"/>
                <a:gd name="T43" fmla="*/ 55 h 445"/>
                <a:gd name="T44" fmla="*/ 3420 w 5760"/>
                <a:gd name="T45" fmla="*/ 76 h 445"/>
                <a:gd name="T46" fmla="*/ 3048 w 5760"/>
                <a:gd name="T47" fmla="*/ 112 h 445"/>
                <a:gd name="T48" fmla="*/ 2844 w 5760"/>
                <a:gd name="T49" fmla="*/ 128 h 445"/>
                <a:gd name="T50" fmla="*/ 2742 w 5760"/>
                <a:gd name="T51" fmla="*/ 117 h 445"/>
                <a:gd name="T52" fmla="*/ 2710 w 5760"/>
                <a:gd name="T53" fmla="*/ 56 h 445"/>
                <a:gd name="T54" fmla="*/ 2658 w 5760"/>
                <a:gd name="T55" fmla="*/ 50 h 445"/>
                <a:gd name="T56" fmla="*/ 2558 w 5760"/>
                <a:gd name="T57" fmla="*/ 95 h 445"/>
                <a:gd name="T58" fmla="*/ 2444 w 5760"/>
                <a:gd name="T59" fmla="*/ 109 h 445"/>
                <a:gd name="T60" fmla="*/ 2322 w 5760"/>
                <a:gd name="T61" fmla="*/ 91 h 445"/>
                <a:gd name="T62" fmla="*/ 2274 w 5760"/>
                <a:gd name="T63" fmla="*/ 70 h 445"/>
                <a:gd name="T64" fmla="*/ 2185 w 5760"/>
                <a:gd name="T65" fmla="*/ 3 h 445"/>
                <a:gd name="T66" fmla="*/ 2048 w 5760"/>
                <a:gd name="T67" fmla="*/ 64 h 445"/>
                <a:gd name="T68" fmla="*/ 1794 w 5760"/>
                <a:gd name="T69" fmla="*/ 102 h 445"/>
                <a:gd name="T70" fmla="*/ 1560 w 5760"/>
                <a:gd name="T71" fmla="*/ 91 h 445"/>
                <a:gd name="T72" fmla="*/ 1482 w 5760"/>
                <a:gd name="T73" fmla="*/ 76 h 445"/>
                <a:gd name="T74" fmla="*/ 1428 w 5760"/>
                <a:gd name="T75" fmla="*/ 50 h 445"/>
                <a:gd name="T76" fmla="*/ 1374 w 5760"/>
                <a:gd name="T77" fmla="*/ 44 h 445"/>
                <a:gd name="T78" fmla="*/ 1308 w 5760"/>
                <a:gd name="T79" fmla="*/ 55 h 445"/>
                <a:gd name="T80" fmla="*/ 1140 w 5760"/>
                <a:gd name="T81" fmla="*/ 107 h 445"/>
                <a:gd name="T82" fmla="*/ 948 w 5760"/>
                <a:gd name="T83" fmla="*/ 143 h 445"/>
                <a:gd name="T84" fmla="*/ 708 w 5760"/>
                <a:gd name="T85" fmla="*/ 138 h 445"/>
                <a:gd name="T86" fmla="*/ 534 w 5760"/>
                <a:gd name="T87" fmla="*/ 96 h 445"/>
                <a:gd name="T88" fmla="*/ 444 w 5760"/>
                <a:gd name="T89" fmla="*/ 55 h 445"/>
                <a:gd name="T90" fmla="*/ 396 w 5760"/>
                <a:gd name="T91" fmla="*/ 34 h 445"/>
                <a:gd name="T92" fmla="*/ 378 w 5760"/>
                <a:gd name="T93" fmla="*/ 39 h 445"/>
                <a:gd name="T94" fmla="*/ 342 w 5760"/>
                <a:gd name="T95" fmla="*/ 70 h 445"/>
                <a:gd name="T96" fmla="*/ 288 w 5760"/>
                <a:gd name="T97" fmla="*/ 96 h 445"/>
                <a:gd name="T98" fmla="*/ 192 w 5760"/>
                <a:gd name="T99" fmla="*/ 112 h 445"/>
                <a:gd name="T100" fmla="*/ 90 w 5760"/>
                <a:gd name="T101" fmla="*/ 112 h 445"/>
                <a:gd name="T102" fmla="*/ 0 w 5760"/>
                <a:gd name="T103" fmla="*/ 96 h 445"/>
                <a:gd name="T104" fmla="*/ 5760 w 5760"/>
                <a:gd name="T105" fmla="*/ 445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195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845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18456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8457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458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8459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9A88B0-DBE4-4C28-8B7D-81D2F1EB277F}" type="slidenum">
              <a:rPr 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460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066800"/>
            <a:ext cx="8229600" cy="297180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dirty="0" smtClean="0">
                <a:effectLst/>
                <a:latin typeface="Times New Roman" pitchFamily="18" charset="0"/>
                <a:cs typeface="Times New Roman" pitchFamily="18" charset="0"/>
              </a:rPr>
              <a:t>Pelvic Vessels and Nerves</a:t>
            </a:r>
            <a:endParaRPr lang="en-US" sz="5400" i="1" u="sng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962400"/>
            <a:ext cx="8229600" cy="2895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latin typeface="Monotype Corsiva" pitchFamily="66" charset="0"/>
              </a:rPr>
              <a:t>																						  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3600" dirty="0" smtClean="0">
                <a:latin typeface="Monotype Corsiva" pitchFamily="66" charset="0"/>
              </a:rPr>
              <a:t>					        Dr. </a:t>
            </a:r>
            <a:r>
              <a:rPr lang="en-US" sz="3600" dirty="0" err="1" smtClean="0">
                <a:latin typeface="Monotype Corsiva" pitchFamily="66" charset="0"/>
              </a:rPr>
              <a:t>Sama-ul-Haque</a:t>
            </a:r>
            <a:endParaRPr lang="en-US" sz="3600" dirty="0" smtClean="0">
              <a:latin typeface="Monotype Corsiva" pitchFamily="66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3600" dirty="0" smtClean="0">
                <a:latin typeface="Monotype Corsiva" pitchFamily="66" charset="0"/>
              </a:rPr>
              <a:t>                                            Dr </a:t>
            </a:r>
            <a:r>
              <a:rPr lang="en-US" sz="3600" dirty="0" err="1" smtClean="0">
                <a:latin typeface="Monotype Corsiva" pitchFamily="66" charset="0"/>
              </a:rPr>
              <a:t>Safaa</a:t>
            </a:r>
            <a:r>
              <a:rPr lang="en-US" sz="3600" dirty="0" smtClean="0">
                <a:latin typeface="Monotype Corsiva" pitchFamily="66" charset="0"/>
              </a:rPr>
              <a:t> Ahmed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3733800" cy="5673725"/>
          </a:xfrm>
        </p:spPr>
        <p:txBody>
          <a:bodyPr/>
          <a:lstStyle/>
          <a:p>
            <a:pPr marL="457200" indent="-457200">
              <a:spcBef>
                <a:spcPct val="0"/>
              </a:spcBef>
              <a:buFont typeface="Wingdings" pitchFamily="2" charset="2"/>
              <a:buChar char="§"/>
              <a:defRPr/>
            </a:pPr>
            <a:r>
              <a:rPr lang="en-US" dirty="0">
                <a:solidFill>
                  <a:srgbClr val="FFFFC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Superior gluteal artery</a:t>
            </a:r>
          </a:p>
          <a:p>
            <a:pPr marL="457200" indent="-457200">
              <a:spcBef>
                <a:spcPct val="0"/>
              </a:spcBef>
              <a:buFont typeface="Wingdings" pitchFamily="2" charset="2"/>
              <a:buChar char="§"/>
              <a:defRPr/>
            </a:pPr>
            <a:r>
              <a:rPr lang="en-US" sz="28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Largest branch of the internal iliac artery and is the terminal continuation of the posterior trunk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28600"/>
            <a:ext cx="5029200" cy="582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0782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7" descr="C:\Users\ssarain\Desktop\Grey,s pics pelvis\C9780443069529-005-f0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7225" y="95250"/>
            <a:ext cx="7058025" cy="6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itle 1"/>
          <p:cNvSpPr>
            <a:spLocks noGrp="1"/>
          </p:cNvSpPr>
          <p:nvPr>
            <p:ph type="title"/>
          </p:nvPr>
        </p:nvSpPr>
        <p:spPr>
          <a:xfrm>
            <a:off x="0" y="277813"/>
            <a:ext cx="1927225" cy="5818187"/>
          </a:xfrm>
        </p:spPr>
        <p:txBody>
          <a:bodyPr/>
          <a:lstStyle/>
          <a:p>
            <a:r>
              <a:rPr lang="en-US" sz="3600" smtClean="0">
                <a:effectLst/>
                <a:latin typeface="Times New Roman" pitchFamily="18" charset="0"/>
                <a:cs typeface="Times New Roman" pitchFamily="18" charset="0"/>
              </a:rPr>
              <a:t>Branches of </a:t>
            </a:r>
            <a:r>
              <a:rPr lang="en-US" sz="360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Posterior</a:t>
            </a:r>
            <a:r>
              <a:rPr lang="en-US" sz="360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division </a:t>
            </a:r>
            <a:r>
              <a:rPr lang="en-US" sz="3600" smtClean="0">
                <a:effectLst/>
                <a:latin typeface="Times New Roman" pitchFamily="18" charset="0"/>
                <a:cs typeface="Times New Roman" pitchFamily="18" charset="0"/>
              </a:rPr>
              <a:t>of Internal Iliac Artery</a:t>
            </a:r>
            <a:endParaRPr lang="en-US" sz="3600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484187"/>
          </a:xfrm>
        </p:spPr>
        <p:txBody>
          <a:bodyPr/>
          <a:lstStyle/>
          <a:p>
            <a:pPr>
              <a:defRPr/>
            </a:pP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Sacral Plexus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382000" cy="5064125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dirty="0" smtClean="0">
                <a:effectLst/>
                <a:latin typeface="Times New Roman" pitchFamily="18" charset="0"/>
                <a:cs typeface="Times New Roman" pitchFamily="18" charset="0"/>
              </a:rPr>
              <a:t>Lies on the posterior pelvic wall in front of </a:t>
            </a:r>
            <a:r>
              <a:rPr lang="en-US" dirty="0" smtClean="0">
                <a:solidFill>
                  <a:srgbClr val="00B0F0"/>
                </a:solidFill>
                <a:effectLst/>
                <a:latin typeface="Times New Roman" pitchFamily="18" charset="0"/>
                <a:cs typeface="Times New Roman" pitchFamily="18" charset="0"/>
              </a:rPr>
              <a:t>Piriformis</a:t>
            </a:r>
            <a:r>
              <a:rPr lang="en-US" dirty="0" smtClean="0">
                <a:effectLst/>
                <a:latin typeface="Times New Roman" pitchFamily="18" charset="0"/>
                <a:cs typeface="Times New Roman" pitchFamily="18" charset="0"/>
              </a:rPr>
              <a:t> muscle.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dirty="0" smtClean="0">
                <a:effectLst/>
                <a:latin typeface="Times New Roman" pitchFamily="18" charset="0"/>
                <a:cs typeface="Times New Roman" pitchFamily="18" charset="0"/>
              </a:rPr>
              <a:t>Formed from:</a:t>
            </a:r>
          </a:p>
          <a:p>
            <a:pPr marL="857250" lvl="1" indent="-45720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The anterior rami of 4</a:t>
            </a:r>
            <a:r>
              <a:rPr lang="en-US" baseline="30000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&amp; 5</a:t>
            </a:r>
            <a:r>
              <a:rPr lang="en-US" baseline="30000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lumbar nerves </a:t>
            </a:r>
          </a:p>
          <a:p>
            <a:pPr marL="857250" lvl="1" indent="-45720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The anterior rami of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baseline="30000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2</a:t>
            </a:r>
            <a:r>
              <a:rPr lang="en-US" baseline="30000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3</a:t>
            </a:r>
            <a:r>
              <a:rPr lang="en-US" baseline="30000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&amp; 4</a:t>
            </a:r>
            <a:r>
              <a:rPr lang="en-US" baseline="30000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sacral nerves </a:t>
            </a:r>
            <a:endParaRPr lang="en-US" dirty="0"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857250" lvl="1" indent="-457200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dirty="0" smtClean="0">
                <a:effectLst/>
                <a:latin typeface="Times New Roman" pitchFamily="18" charset="0"/>
                <a:cs typeface="Times New Roman" pitchFamily="18" charset="0"/>
              </a:rPr>
              <a:t>4ht lumbar nerve joins the 5</a:t>
            </a:r>
            <a:r>
              <a:rPr lang="en-US" baseline="30000" dirty="0" smtClean="0">
                <a:effectLst/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dirty="0" smtClean="0">
                <a:effectLst/>
                <a:latin typeface="Times New Roman" pitchFamily="18" charset="0"/>
                <a:cs typeface="Times New Roman" pitchFamily="18" charset="0"/>
              </a:rPr>
              <a:t> lumbar nerve to form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Lumbosacral Trunk  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§"/>
              <a:defRPr/>
            </a:pPr>
            <a:endParaRPr lang="en-US" dirty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ssarain\Desktop\Grey,s pics pelvis\C9780443069529-005-f0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95250"/>
            <a:ext cx="6696075" cy="6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itle 1"/>
          <p:cNvSpPr>
            <a:spLocks noGrp="1"/>
          </p:cNvSpPr>
          <p:nvPr>
            <p:ph type="title"/>
          </p:nvPr>
        </p:nvSpPr>
        <p:spPr>
          <a:xfrm>
            <a:off x="152400" y="304800"/>
            <a:ext cx="1927225" cy="5056188"/>
          </a:xfrm>
        </p:spPr>
        <p:txBody>
          <a:bodyPr/>
          <a:lstStyle/>
          <a:p>
            <a:r>
              <a:rPr lang="en-US" sz="4000" smtClean="0">
                <a:effectLst/>
                <a:latin typeface="Times New Roman" pitchFamily="18" charset="0"/>
                <a:cs typeface="Times New Roman" pitchFamily="18" charset="0"/>
              </a:rPr>
              <a:t>Sacral Plexus</a:t>
            </a:r>
            <a:endParaRPr lang="en-US" sz="4000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ssarain\Desktop\Grey,s pics pelvis\C9780443069529-005-f0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09850" y="381000"/>
            <a:ext cx="6534150" cy="6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1927225" cy="5056188"/>
          </a:xfrm>
        </p:spPr>
        <p:txBody>
          <a:bodyPr/>
          <a:lstStyle/>
          <a:p>
            <a:r>
              <a:rPr lang="en-US" sz="4000" smtClean="0">
                <a:effectLst/>
                <a:latin typeface="Times New Roman" pitchFamily="18" charset="0"/>
                <a:cs typeface="Times New Roman" pitchFamily="18" charset="0"/>
              </a:rPr>
              <a:t>Sacral Plexus</a:t>
            </a:r>
            <a:endParaRPr lang="en-US" sz="4000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rcRect l="28568" t="19408" r="8873" b="8357"/>
          <a:stretch>
            <a:fillRect/>
          </a:stretch>
        </p:blipFill>
        <p:spPr>
          <a:xfrm>
            <a:off x="152400" y="476250"/>
            <a:ext cx="8839200" cy="5791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rcRect l="28568" t="19408" r="8873" b="71382"/>
          <a:stretch>
            <a:fillRect/>
          </a:stretch>
        </p:blipFill>
        <p:spPr>
          <a:xfrm>
            <a:off x="152400" y="946150"/>
            <a:ext cx="8839200" cy="909638"/>
          </a:xfrm>
        </p:spPr>
      </p:pic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3" cstate="print"/>
          <a:srcRect l="28415" t="36545" r="7520" b="23122"/>
          <a:stretch>
            <a:fillRect/>
          </a:stretch>
        </p:blipFill>
        <p:spPr bwMode="auto">
          <a:xfrm>
            <a:off x="152400" y="1846263"/>
            <a:ext cx="8839200" cy="333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ssarain\Desktop\Grey,s pics pelvis\C9780443069529-005-f0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95250"/>
            <a:ext cx="6238875" cy="6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2514600" cy="5056188"/>
          </a:xfrm>
        </p:spPr>
        <p:txBody>
          <a:bodyPr/>
          <a:lstStyle/>
          <a:p>
            <a:r>
              <a:rPr lang="en-US" sz="4000" smtClean="0">
                <a:effectLst/>
                <a:latin typeface="Times New Roman" pitchFamily="18" charset="0"/>
                <a:cs typeface="Times New Roman" pitchFamily="18" charset="0"/>
              </a:rPr>
              <a:t>Autonomic Nerves</a:t>
            </a:r>
            <a:endParaRPr lang="en-US" sz="4000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ssarain\Desktop\Grey,s pics pelvis\C9780443069529-005-f062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62163" y="152400"/>
            <a:ext cx="7019925" cy="6629400"/>
          </a:xfrm>
          <a:noFill/>
        </p:spPr>
      </p:pic>
      <p:sp>
        <p:nvSpPr>
          <p:cNvPr id="19459" name="Title 1"/>
          <p:cNvSpPr>
            <a:spLocks noGrp="1"/>
          </p:cNvSpPr>
          <p:nvPr>
            <p:ph type="title"/>
          </p:nvPr>
        </p:nvSpPr>
        <p:spPr>
          <a:xfrm>
            <a:off x="-152400" y="228600"/>
            <a:ext cx="2362200" cy="5056188"/>
          </a:xfrm>
        </p:spPr>
        <p:txBody>
          <a:bodyPr/>
          <a:lstStyle/>
          <a:p>
            <a:r>
              <a:rPr lang="en-US" sz="3600" smtClean="0">
                <a:effectLst/>
                <a:latin typeface="Times New Roman" pitchFamily="18" charset="0"/>
                <a:cs typeface="Times New Roman" pitchFamily="18" charset="0"/>
              </a:rPr>
              <a:t>Autonomic Nerves</a:t>
            </a:r>
            <a:endParaRPr lang="en-US" sz="3600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ssarain\Desktop\Grey,s pics pelvis\C9780443069529-005-f062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95250"/>
            <a:ext cx="5410200" cy="6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2590800" cy="5056188"/>
          </a:xfrm>
        </p:spPr>
        <p:txBody>
          <a:bodyPr/>
          <a:lstStyle/>
          <a:p>
            <a:r>
              <a:rPr lang="en-US" sz="3600" smtClean="0">
                <a:effectLst/>
                <a:latin typeface="Times New Roman" pitchFamily="18" charset="0"/>
                <a:cs typeface="Times New Roman" pitchFamily="18" charset="0"/>
              </a:rPr>
              <a:t>Superior and Inferior Hypogastric Plexus</a:t>
            </a:r>
            <a:endParaRPr lang="en-US" sz="3600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685800"/>
          </a:xfrm>
        </p:spPr>
        <p:txBody>
          <a:bodyPr/>
          <a:lstStyle/>
          <a:p>
            <a:r>
              <a:rPr lang="en-US" sz="4000" smtClean="0">
                <a:effectLst/>
                <a:latin typeface="Times New Roman" pitchFamily="18" charset="0"/>
                <a:cs typeface="Times New Roman" pitchFamily="18" charset="0"/>
              </a:rPr>
              <a:t>Objectives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120775"/>
          <a:ext cx="8229600" cy="512064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5119688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>
                          <a:tab pos="196850" algn="l"/>
                          <a:tab pos="571500" algn="l"/>
                          <a:tab pos="2368550" algn="r"/>
                        </a:tabLst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Describe the origin, termination, course and branches of the internal iliac artery.</a:t>
                      </a: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>
                          <a:tab pos="196850" algn="l"/>
                          <a:tab pos="571500" algn="l"/>
                          <a:tab pos="2368550" algn="r"/>
                        </a:tabLst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>
                          <a:tab pos="196850" algn="l"/>
                          <a:tab pos="571500" algn="l"/>
                          <a:tab pos="2368550" algn="r"/>
                        </a:tabLst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Discuss the origin, site, relations, branches &amp; their final distribution of the sacral plexus.</a:t>
                      </a: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>
                          <a:tab pos="196850" algn="l"/>
                          <a:tab pos="571500" algn="l"/>
                          <a:tab pos="2368550" algn="r"/>
                        </a:tabLst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>
                          <a:tab pos="196850" algn="l"/>
                          <a:tab pos="571500" algn="l"/>
                          <a:tab pos="2368550" algn="r"/>
                        </a:tabLst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Discuss the anatomy of the autonomic supply of the pelvic organs.</a:t>
                      </a:r>
                    </a:p>
                  </a:txBody>
                  <a:tcPr marL="114300" marR="1143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0"/>
            <a:ext cx="4859338" cy="6858000"/>
          </a:xfrm>
        </p:spPr>
        <p:txBody>
          <a:bodyPr>
            <a:normAutofit fontScale="92500"/>
          </a:bodyPr>
          <a:lstStyle/>
          <a:p>
            <a:pPr algn="ctr">
              <a:buFont typeface="Wingdings" pitchFamily="2" charset="2"/>
              <a:buNone/>
              <a:defRPr/>
            </a:pPr>
            <a:r>
              <a:rPr lang="en-US" sz="3600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Neve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Supply:</a:t>
            </a:r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pelvis is innervated chiefly by the sacral and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coccygeal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spinal nerves and by the pelvic part of the autonomic nervous system. </a:t>
            </a:r>
          </a:p>
          <a:p>
            <a:pPr marL="0" indent="0" algn="ctr">
              <a:buNone/>
              <a:defRPr/>
            </a:pPr>
            <a:r>
              <a:rPr lang="en-US" sz="31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Sacral and </a:t>
            </a:r>
            <a:r>
              <a:rPr lang="en-US" sz="3100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Coccygeal</a:t>
            </a:r>
            <a:r>
              <a:rPr lang="en-US" sz="31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Plexuses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sacral plexus, which lies in front of the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piriformis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supplies the buttock and lower limb as well as structures belonging to the pelvis.</a:t>
            </a:r>
          </a:p>
          <a:p>
            <a:pPr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It is formed by the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lumbosacral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trunk, the ventral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rami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of S1 to 3, and the upper division of S4.</a:t>
            </a:r>
          </a:p>
          <a:p>
            <a:pPr marL="0" indent="0">
              <a:buNone/>
              <a:defRPr/>
            </a:pPr>
            <a:endParaRPr lang="en-US" dirty="0"/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7900" y="549275"/>
            <a:ext cx="4356100" cy="611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228600"/>
            <a:ext cx="4343400" cy="6629400"/>
          </a:xfrm>
        </p:spPr>
        <p:txBody>
          <a:bodyPr/>
          <a:lstStyle/>
          <a:p>
            <a:pPr lvl="0">
              <a:buClr>
                <a:srgbClr val="EBF25A"/>
              </a:buClr>
              <a:defRPr/>
            </a:pPr>
            <a:r>
              <a:rPr lang="en-US" sz="3200" dirty="0">
                <a:solidFill>
                  <a:srgbClr val="FFFFC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3200" dirty="0" err="1">
                <a:solidFill>
                  <a:srgbClr val="FFFFC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pudendal</a:t>
            </a:r>
            <a:r>
              <a:rPr lang="en-US" sz="3200" dirty="0">
                <a:solidFill>
                  <a:srgbClr val="FFFFCC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nerve (S2 to 4) </a:t>
            </a:r>
            <a:r>
              <a:rPr lang="en-US" sz="3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supplies most of the perineum. </a:t>
            </a:r>
          </a:p>
          <a:p>
            <a:pPr lvl="0">
              <a:buClr>
                <a:srgbClr val="EBF25A"/>
              </a:buClr>
              <a:defRPr/>
            </a:pPr>
            <a:r>
              <a:rPr lang="en-US" sz="3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contains motor, sensory (pain and reflex), and postganglionic sympathetic fibers.</a:t>
            </a:r>
          </a:p>
          <a:p>
            <a:pPr lvl="0">
              <a:buClr>
                <a:srgbClr val="EBF25A"/>
              </a:buClr>
              <a:defRPr/>
            </a:pPr>
            <a:r>
              <a:rPr lang="en-US" sz="3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It can be "blocked" medial to the </a:t>
            </a:r>
            <a:r>
              <a:rPr lang="en-US" sz="32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ischial</a:t>
            </a:r>
            <a:r>
              <a:rPr lang="en-US" sz="3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tuberosity, e.g., during parturition.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57294" y="405869"/>
            <a:ext cx="4381906" cy="6153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3342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" y="0"/>
            <a:ext cx="4800599" cy="6858000"/>
          </a:xfrm>
        </p:spPr>
        <p:txBody>
          <a:bodyPr>
            <a:normAutofit/>
          </a:bodyPr>
          <a:lstStyle/>
          <a:p>
            <a:pPr marL="0" indent="0" algn="ctr">
              <a:buNone/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Pelvic Part of Autonomic Nervous System: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The pelvic </a:t>
            </a:r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splanchnic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nerves:</a:t>
            </a:r>
          </a:p>
          <a:p>
            <a:pPr>
              <a:defRPr/>
            </a:pPr>
            <a:r>
              <a:rPr lang="en-US" sz="3200" dirty="0" smtClean="0">
                <a:effectLst/>
                <a:latin typeface="Times New Roman" pitchFamily="18" charset="0"/>
                <a:cs typeface="Times New Roman" pitchFamily="18" charset="0"/>
              </a:rPr>
              <a:t>The pelvic </a:t>
            </a:r>
            <a:r>
              <a:rPr lang="en-US" sz="3200" dirty="0" err="1" smtClean="0">
                <a:effectLst/>
                <a:latin typeface="Times New Roman" pitchFamily="18" charset="0"/>
                <a:cs typeface="Times New Roman" pitchFamily="18" charset="0"/>
              </a:rPr>
              <a:t>splanchnic</a:t>
            </a:r>
            <a:r>
              <a:rPr lang="en-US" sz="3200" dirty="0" smtClean="0">
                <a:effectLst/>
                <a:latin typeface="Times New Roman" pitchFamily="18" charset="0"/>
                <a:cs typeface="Times New Roman" pitchFamily="18" charset="0"/>
              </a:rPr>
              <a:t> nerves (S2 to 4) contain parasympathetic </a:t>
            </a:r>
            <a:r>
              <a:rPr lang="en-US" sz="3200" dirty="0" err="1" smtClean="0">
                <a:effectLst/>
                <a:latin typeface="Times New Roman" pitchFamily="18" charset="0"/>
                <a:cs typeface="Times New Roman" pitchFamily="18" charset="0"/>
              </a:rPr>
              <a:t>preganglionic</a:t>
            </a:r>
            <a:r>
              <a:rPr lang="en-US" sz="3200" dirty="0" smtClean="0">
                <a:effectLst/>
                <a:latin typeface="Times New Roman" pitchFamily="18" charset="0"/>
                <a:cs typeface="Times New Roman" pitchFamily="18" charset="0"/>
              </a:rPr>
              <a:t> and sensory fibers. </a:t>
            </a:r>
          </a:p>
          <a:p>
            <a:pPr>
              <a:defRPr/>
            </a:pPr>
            <a:r>
              <a:rPr lang="en-US" sz="3200" dirty="0" smtClean="0">
                <a:effectLst/>
                <a:latin typeface="Times New Roman" pitchFamily="18" charset="0"/>
                <a:cs typeface="Times New Roman" pitchFamily="18" charset="0"/>
              </a:rPr>
              <a:t>They help to form the inferior </a:t>
            </a:r>
            <a:r>
              <a:rPr lang="en-US" sz="3200" dirty="0" err="1" smtClean="0">
                <a:effectLst/>
                <a:latin typeface="Times New Roman" pitchFamily="18" charset="0"/>
                <a:cs typeface="Times New Roman" pitchFamily="18" charset="0"/>
              </a:rPr>
              <a:t>hypogastric</a:t>
            </a:r>
            <a:r>
              <a:rPr lang="en-US" sz="3200" dirty="0" smtClean="0">
                <a:effectLst/>
                <a:latin typeface="Times New Roman" pitchFamily="18" charset="0"/>
                <a:cs typeface="Times New Roman" pitchFamily="18" charset="0"/>
              </a:rPr>
              <a:t> plexus. </a:t>
            </a:r>
          </a:p>
          <a:p>
            <a:pPr>
              <a:defRPr/>
            </a:pPr>
            <a:endParaRPr lang="en-US" sz="2400" dirty="0" smtClean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549275"/>
            <a:ext cx="41910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 bwMode="auto">
          <a:xfrm>
            <a:off x="8458200" y="2133600"/>
            <a:ext cx="685800" cy="533400"/>
          </a:xfrm>
          <a:prstGeom prst="rect">
            <a:avLst/>
          </a:prstGeom>
          <a:noFill/>
          <a:ln w="952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0"/>
            <a:ext cx="5076825" cy="685800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None/>
              <a:defRPr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inferior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hypogastric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plexuses contain: </a:t>
            </a:r>
          </a:p>
          <a:p>
            <a:pPr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(1) Postganglionic sympathetic fibers; </a:t>
            </a:r>
          </a:p>
          <a:p>
            <a:pPr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(2)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Preganglionic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parasympathetic fibers, which supply the descending and sigmoid colon and the pelvic viscera.</a:t>
            </a:r>
          </a:p>
          <a:p>
            <a:pPr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(3) Sensory fibers including :</a:t>
            </a:r>
          </a:p>
          <a:p>
            <a:pPr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Pain fibers (many of which travel in the lumbar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splanchnic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nerves) </a:t>
            </a:r>
          </a:p>
          <a:p>
            <a:pPr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Reflex fibers from the bladder (which ascend in the pelvic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splanchnic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nerves). 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825" y="1052513"/>
            <a:ext cx="4067175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itchFamily="18" charset="0"/>
              </a:rPr>
              <a:t>Sympathetic fibers</a:t>
            </a:r>
            <a:r>
              <a:rPr lang="en-US" sz="3200" dirty="0" smtClean="0">
                <a:effectLst/>
                <a:latin typeface="Times New Roman" pitchFamily="18" charset="0"/>
                <a:cs typeface="Times New Roman" pitchFamily="18" charset="0"/>
              </a:rPr>
              <a:t> reach the pelvis by downward continuations of the sympathetic trunks and of the aortic plexus.</a:t>
            </a:r>
          </a:p>
          <a:p>
            <a:pPr>
              <a:defRPr/>
            </a:pP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The aortic plexus </a:t>
            </a:r>
            <a:r>
              <a:rPr lang="en-US" sz="3200" dirty="0" smtClean="0">
                <a:effectLst/>
                <a:latin typeface="Times New Roman" pitchFamily="18" charset="0"/>
                <a:cs typeface="Times New Roman" pitchFamily="18" charset="0"/>
              </a:rPr>
              <a:t>is continued as the superior </a:t>
            </a:r>
            <a:r>
              <a:rPr lang="en-US" sz="3200" dirty="0" err="1" smtClean="0">
                <a:effectLst/>
                <a:latin typeface="Times New Roman" pitchFamily="18" charset="0"/>
                <a:cs typeface="Times New Roman" pitchFamily="18" charset="0"/>
              </a:rPr>
              <a:t>hypogastric</a:t>
            </a:r>
            <a:r>
              <a:rPr lang="en-US" sz="3200" dirty="0" smtClean="0">
                <a:effectLst/>
                <a:latin typeface="Times New Roman" pitchFamily="18" charset="0"/>
                <a:cs typeface="Times New Roman" pitchFamily="18" charset="0"/>
              </a:rPr>
              <a:t> plexus which divides in front of the sacrum into 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right and left </a:t>
            </a:r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hypogastric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nerves</a:t>
            </a:r>
            <a:r>
              <a:rPr lang="en-US" sz="3200" dirty="0" smtClean="0">
                <a:effectLst/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defRPr/>
            </a:pPr>
            <a:r>
              <a:rPr lang="en-US" sz="3200" dirty="0" smtClean="0">
                <a:effectLst/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3200" dirty="0" err="1" smtClean="0">
                <a:effectLst/>
                <a:latin typeface="Times New Roman" pitchFamily="18" charset="0"/>
                <a:cs typeface="Times New Roman" pitchFamily="18" charset="0"/>
              </a:rPr>
              <a:t>hypogastric</a:t>
            </a:r>
            <a:r>
              <a:rPr lang="en-US" sz="3200" dirty="0" smtClean="0">
                <a:effectLst/>
                <a:latin typeface="Times New Roman" pitchFamily="18" charset="0"/>
                <a:cs typeface="Times New Roman" pitchFamily="18" charset="0"/>
              </a:rPr>
              <a:t> nerves </a:t>
            </a:r>
            <a:r>
              <a:rPr lang="en-US" sz="3200" dirty="0" err="1" smtClean="0">
                <a:effectLst/>
                <a:latin typeface="Times New Roman" pitchFamily="18" charset="0"/>
                <a:cs typeface="Times New Roman" pitchFamily="18" charset="0"/>
              </a:rPr>
              <a:t>descends&amp;unites</a:t>
            </a:r>
            <a:r>
              <a:rPr lang="en-US" sz="3200" dirty="0" smtClean="0">
                <a:effectLst/>
                <a:latin typeface="Times New Roman" pitchFamily="18" charset="0"/>
                <a:cs typeface="Times New Roman" pitchFamily="18" charset="0"/>
              </a:rPr>
              <a:t> with the pelvic </a:t>
            </a:r>
            <a:r>
              <a:rPr lang="en-US" sz="3200" dirty="0" err="1" smtClean="0">
                <a:effectLst/>
                <a:latin typeface="Times New Roman" pitchFamily="18" charset="0"/>
                <a:cs typeface="Times New Roman" pitchFamily="18" charset="0"/>
              </a:rPr>
              <a:t>splanchnic</a:t>
            </a:r>
            <a:r>
              <a:rPr lang="en-US" sz="3200" dirty="0" smtClean="0">
                <a:effectLst/>
                <a:latin typeface="Times New Roman" pitchFamily="18" charset="0"/>
                <a:cs typeface="Times New Roman" pitchFamily="18" charset="0"/>
              </a:rPr>
              <a:t> nerves to form 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the right and left inferior </a:t>
            </a:r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hypogastric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plexuses </a:t>
            </a:r>
            <a:r>
              <a:rPr lang="en-US" sz="3200" dirty="0" smtClean="0">
                <a:effectLst/>
                <a:latin typeface="Times New Roman" pitchFamily="18" charset="0"/>
                <a:cs typeface="Times New Roman" pitchFamily="18" charset="0"/>
              </a:rPr>
              <a:t>, which give branches to the pelvic viscera (e.g., the rectum, bladder, and uterus). </a:t>
            </a:r>
            <a:endParaRPr lang="en-US" sz="3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ssarain\Desktop\Grey,s pics pelvis\C9780443069529-005-f062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524000" y="0"/>
            <a:ext cx="6019800" cy="670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2200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en-US" sz="5400" i="1" dirty="0" smtClean="0">
                <a:latin typeface="Times New Roman" pitchFamily="18" charset="0"/>
                <a:cs typeface="Times New Roman" pitchFamily="18" charset="0"/>
              </a:rPr>
              <a:t>Thank You</a:t>
            </a:r>
            <a:endParaRPr lang="en-US" sz="5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228600"/>
            <a:ext cx="8229600" cy="914400"/>
          </a:xfrm>
        </p:spPr>
        <p:txBody>
          <a:bodyPr/>
          <a:lstStyle/>
          <a:p>
            <a:pPr marL="457200" indent="-457200">
              <a:lnSpc>
                <a:spcPct val="200000"/>
              </a:lnSpc>
              <a:defRPr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Internal Iliac Artery</a:t>
            </a:r>
          </a:p>
        </p:txBody>
      </p:sp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228600" y="990600"/>
            <a:ext cx="8610600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en-US" sz="280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Common iliac artery divides in front of the sacroiliac joint into external and internal Iliac Arteries.</a:t>
            </a:r>
          </a:p>
          <a:p>
            <a:pPr marL="457200" indent="-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endParaRPr lang="en-US" sz="280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en-US" sz="280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Internal Iliac Artery passes down into the pelvis.</a:t>
            </a:r>
          </a:p>
          <a:p>
            <a:pPr marL="457200" indent="-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endParaRPr lang="en-US" sz="280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en-US" sz="280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At the upper margin of greater sciatic foramen it divides into anterior and posterior divisions. </a:t>
            </a: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endParaRPr lang="en-US" sz="280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ssarain\Desktop\Grey,s pics pelvis\C9780443069529-005-f0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49779"/>
          <a:stretch>
            <a:fillRect/>
          </a:stretch>
        </p:blipFill>
        <p:spPr>
          <a:xfrm>
            <a:off x="220663" y="944563"/>
            <a:ext cx="8740775" cy="5699125"/>
          </a:xfrm>
          <a:noFill/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81000"/>
          </a:xfrm>
        </p:spPr>
        <p:txBody>
          <a:bodyPr/>
          <a:lstStyle/>
          <a:p>
            <a:pPr marL="457200" indent="-457200">
              <a:lnSpc>
                <a:spcPct val="200000"/>
              </a:lnSpc>
              <a:defRPr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Internal Iliac Artery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625" y="152400"/>
            <a:ext cx="8229600" cy="914400"/>
          </a:xfrm>
        </p:spPr>
        <p:txBody>
          <a:bodyPr/>
          <a:lstStyle/>
          <a:p>
            <a:pPr marL="457200" indent="-457200">
              <a:defRPr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Branches of Anterior division of Internal Iliac Artery</a:t>
            </a: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238125" y="1371600"/>
            <a:ext cx="8610600" cy="5047536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2800" dirty="0">
                <a:solidFill>
                  <a:srgbClr val="FFFFC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Umbilical artery</a:t>
            </a:r>
          </a:p>
          <a:p>
            <a:pPr marL="1371600" lvl="2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Gives origin to the superior </a:t>
            </a:r>
            <a:r>
              <a:rPr lang="en-US" sz="2800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vesical</a:t>
            </a:r>
            <a:r>
              <a:rPr lang="en-US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artery</a:t>
            </a:r>
          </a:p>
          <a:p>
            <a:pPr marL="1371600" lvl="2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28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Its obliterated part gives the median umbilical ligament</a:t>
            </a:r>
            <a:endParaRPr lang="en-US" sz="280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2800" dirty="0">
                <a:solidFill>
                  <a:srgbClr val="FFFFC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Obturator </a:t>
            </a:r>
            <a:r>
              <a:rPr lang="en-US" sz="2800" dirty="0" smtClean="0">
                <a:solidFill>
                  <a:srgbClr val="FFFFC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artery</a:t>
            </a:r>
          </a:p>
          <a:p>
            <a:pPr marL="1371600" lvl="2" indent="-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It supplies the adductor region of the </a:t>
            </a:r>
            <a:r>
              <a:rPr lang="en-US" sz="28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thigh</a:t>
            </a:r>
            <a:endParaRPr lang="en-US" sz="2800" dirty="0">
              <a:solidFill>
                <a:srgbClr val="FFFFCC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2800" dirty="0">
                <a:solidFill>
                  <a:srgbClr val="FFFFC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Inferior vesical artery (Male)</a:t>
            </a:r>
          </a:p>
          <a:p>
            <a:pPr marL="914400" lvl="1" indent="-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Artery to the vas deferens</a:t>
            </a:r>
          </a:p>
          <a:p>
            <a:pPr marL="914400" lvl="1" indent="-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Supplies base of bladder, prostate &amp; seminal vesicle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625" y="152400"/>
            <a:ext cx="8229600" cy="685800"/>
          </a:xfrm>
        </p:spPr>
        <p:txBody>
          <a:bodyPr/>
          <a:lstStyle/>
          <a:p>
            <a:pPr marL="457200" indent="-457200">
              <a:defRPr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Branches of Anterior division of Internal Iliac Artery</a:t>
            </a: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130" y="1143000"/>
            <a:ext cx="8991470" cy="563231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3000" dirty="0">
                <a:solidFill>
                  <a:srgbClr val="FFFFC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Middle rectal </a:t>
            </a:r>
            <a:r>
              <a:rPr lang="en-US" sz="3000" dirty="0" smtClean="0">
                <a:solidFill>
                  <a:srgbClr val="FFFFC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artery</a:t>
            </a:r>
          </a:p>
          <a:p>
            <a:pPr marL="914400" lvl="1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altLang="en-US" sz="3000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altLang="en-US" sz="3000" dirty="0" err="1" smtClean="0">
                <a:latin typeface="Times New Roman" pitchFamily="18" charset="0"/>
                <a:cs typeface="Times New Roman" pitchFamily="18" charset="0"/>
              </a:rPr>
              <a:t>supplies:Seminal</a:t>
            </a:r>
            <a:r>
              <a:rPr lang="en-US" altLang="en-US" sz="3000" dirty="0" smtClean="0">
                <a:latin typeface="Times New Roman" pitchFamily="18" charset="0"/>
                <a:cs typeface="Times New Roman" pitchFamily="18" charset="0"/>
              </a:rPr>
              <a:t> vesicles, </a:t>
            </a:r>
            <a:r>
              <a:rPr lang="en-US" altLang="en-US" sz="3000" dirty="0">
                <a:latin typeface="Times New Roman" pitchFamily="18" charset="0"/>
                <a:cs typeface="Times New Roman" pitchFamily="18" charset="0"/>
              </a:rPr>
              <a:t>prostate </a:t>
            </a:r>
            <a:r>
              <a:rPr lang="en-US" altLang="en-US" sz="3000" dirty="0" smtClean="0">
                <a:latin typeface="Times New Roman" pitchFamily="18" charset="0"/>
                <a:cs typeface="Times New Roman" pitchFamily="18" charset="0"/>
              </a:rPr>
              <a:t> &amp; </a:t>
            </a:r>
            <a:r>
              <a:rPr lang="en-US" altLang="en-US" sz="3000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altLang="en-US" sz="3000" dirty="0" smtClean="0">
                <a:latin typeface="Times New Roman" pitchFamily="18" charset="0"/>
                <a:cs typeface="Times New Roman" pitchFamily="18" charset="0"/>
              </a:rPr>
              <a:t>rectum</a:t>
            </a:r>
            <a:endParaRPr lang="en-US" sz="3000" dirty="0" smtClean="0">
              <a:solidFill>
                <a:srgbClr val="FFFFCC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0" lvl="1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It anastomoses with the superior rectal artery, and the inferior rectal artery.</a:t>
            </a: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3000" dirty="0" smtClean="0">
                <a:solidFill>
                  <a:srgbClr val="FFFFC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Internal </a:t>
            </a:r>
            <a:r>
              <a:rPr lang="en-US" sz="3000" dirty="0">
                <a:solidFill>
                  <a:srgbClr val="FFFFC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pudendal artery</a:t>
            </a:r>
          </a:p>
          <a:p>
            <a:pPr marL="1371600" lvl="2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3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Leaves pelvis through greater sciatic foramen</a:t>
            </a:r>
          </a:p>
          <a:p>
            <a:pPr marL="1371600" lvl="2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3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Enters perineum by passing through lesser  sciatic foramen</a:t>
            </a:r>
          </a:p>
          <a:p>
            <a:pPr marL="1371600" lvl="2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3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Enters into pudendal canal with </a:t>
            </a:r>
            <a:r>
              <a:rPr lang="en-US" sz="3000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pudendal</a:t>
            </a:r>
            <a:r>
              <a:rPr lang="en-US" sz="3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nerve</a:t>
            </a:r>
            <a:endParaRPr lang="en-US" sz="300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1371600" lvl="2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3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Supplies anal canal musculature, skin </a:t>
            </a:r>
            <a:r>
              <a:rPr lang="en-US" sz="30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muscles of </a:t>
            </a:r>
            <a:r>
              <a:rPr lang="en-US" sz="30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perineum </a:t>
            </a:r>
            <a:r>
              <a:rPr lang="en-US" sz="3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&amp; erectile tissues of the clitoris and the penis</a:t>
            </a:r>
            <a:r>
              <a:rPr lang="en-US" sz="30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00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152400"/>
            <a:ext cx="8229600" cy="685800"/>
          </a:xfrm>
        </p:spPr>
        <p:txBody>
          <a:bodyPr/>
          <a:lstStyle/>
          <a:p>
            <a:pPr marL="457200" indent="-457200">
              <a:defRPr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Branches of Anterior division of Internal Iliac Artery</a:t>
            </a: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-50104" y="990600"/>
            <a:ext cx="9067800" cy="603242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2800" dirty="0" smtClean="0">
                <a:solidFill>
                  <a:srgbClr val="FFFFC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Inferior gluteal artery</a:t>
            </a:r>
          </a:p>
          <a:p>
            <a:pPr marL="914400" lvl="1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28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Large terminal branch of the anterior trunk of the internal iliac artery.</a:t>
            </a:r>
          </a:p>
          <a:p>
            <a:pPr marL="914400" lvl="1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2800" dirty="0" smtClean="0">
                <a:solidFill>
                  <a:srgbClr val="FFFFC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Uterine artery (Female)</a:t>
            </a:r>
          </a:p>
          <a:p>
            <a:pPr marL="914400" lvl="1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28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Runs on the pelvic floor</a:t>
            </a:r>
          </a:p>
          <a:p>
            <a:pPr marL="914400" lvl="1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28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Crosses the ureter superiorly</a:t>
            </a:r>
          </a:p>
          <a:p>
            <a:pPr marL="914400" lvl="1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28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Ascends in the layers of broad ligament of uterus</a:t>
            </a:r>
          </a:p>
          <a:p>
            <a:pPr marL="914400" lvl="1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28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Ends by anastomoses with ovarian artery</a:t>
            </a:r>
          </a:p>
          <a:p>
            <a:pPr marL="457200" indent="-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2800" dirty="0" smtClean="0">
                <a:solidFill>
                  <a:srgbClr val="FFFFC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Vaginal artery (Female)</a:t>
            </a:r>
          </a:p>
          <a:p>
            <a:pPr marL="914400" lvl="1" indent="-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2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sz="26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the equivalent of the inferior </a:t>
            </a:r>
            <a:r>
              <a:rPr lang="en-US" sz="2600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vesical</a:t>
            </a:r>
            <a:r>
              <a:rPr lang="en-US" sz="26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artery in men</a:t>
            </a:r>
          </a:p>
          <a:p>
            <a:pPr marL="914400" lvl="1" indent="-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26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sz="2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supplies: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vagina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ii. parts 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bladder and 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rectum</a:t>
            </a:r>
            <a:endParaRPr lang="en-US" sz="260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0" lvl="1" indent="-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endParaRPr lang="en-US" sz="280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76200" y="277813"/>
            <a:ext cx="1981200" cy="5818187"/>
          </a:xfrm>
        </p:spPr>
        <p:txBody>
          <a:bodyPr/>
          <a:lstStyle/>
          <a:p>
            <a:r>
              <a:rPr lang="en-US" sz="3600" smtClean="0">
                <a:effectLst/>
                <a:latin typeface="Times New Roman" pitchFamily="18" charset="0"/>
                <a:cs typeface="Times New Roman" pitchFamily="18" charset="0"/>
              </a:rPr>
              <a:t>Branches of </a:t>
            </a:r>
            <a:r>
              <a:rPr lang="en-US" sz="360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Anterior division </a:t>
            </a:r>
            <a:r>
              <a:rPr lang="en-US" sz="3600" smtClean="0">
                <a:effectLst/>
                <a:latin typeface="Times New Roman" pitchFamily="18" charset="0"/>
                <a:cs typeface="Times New Roman" pitchFamily="18" charset="0"/>
              </a:rPr>
              <a:t>of Internal Iliac Artery</a:t>
            </a:r>
            <a:endParaRPr lang="en-US" sz="3600" smtClean="0">
              <a:effectLst/>
            </a:endParaRPr>
          </a:p>
        </p:txBody>
      </p:sp>
      <p:pic>
        <p:nvPicPr>
          <p:cNvPr id="10243" name="Picture 28" descr="C:\Users\ssarain\Desktop\Grey,s pics pelvis\C9780443069529-005-f064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2188" y="76200"/>
            <a:ext cx="6677025" cy="6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625" y="152400"/>
            <a:ext cx="8229600" cy="914400"/>
          </a:xfrm>
        </p:spPr>
        <p:txBody>
          <a:bodyPr/>
          <a:lstStyle/>
          <a:p>
            <a:pPr marL="457200" indent="-457200">
              <a:defRPr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Branches of Posterior division of Internal Iliac Artery</a:t>
            </a: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238125" y="1371600"/>
            <a:ext cx="8610600" cy="440120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2800" dirty="0" err="1">
                <a:solidFill>
                  <a:srgbClr val="FFFFC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Iliolumbar</a:t>
            </a:r>
            <a:r>
              <a:rPr lang="en-US" sz="2800" dirty="0">
                <a:solidFill>
                  <a:srgbClr val="FFFFC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FFFFC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artery</a:t>
            </a: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Divides into a lumbar branch and an iliac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branch</a:t>
            </a: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lumbar branch supplies 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psoas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quadratus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lumborum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muscles.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iliac branch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passes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into the iliac fossa to supply muscle and bone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FFFFCC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2800" dirty="0">
                <a:solidFill>
                  <a:srgbClr val="FFFFC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Lateral sacral </a:t>
            </a:r>
            <a:r>
              <a:rPr lang="en-US" sz="2800" dirty="0" smtClean="0">
                <a:solidFill>
                  <a:srgbClr val="FFFFCC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artery</a:t>
            </a: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Branches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pass into the anterior sacral foramina</a:t>
            </a: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Supplies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tructures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vertebral (sacral) canal, and skin and muscle posterior to the sacrum.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rtain Call">
  <a:themeElements>
    <a:clrScheme name="Curtain Call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Curtain Call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Curtain Call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rtain Call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801</Words>
  <Application>Microsoft Office PowerPoint</Application>
  <PresentationFormat>On-screen Show (4:3)</PresentationFormat>
  <Paragraphs>92</Paragraphs>
  <Slides>26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Curtain Call</vt:lpstr>
      <vt:lpstr>Pelvic Vessels and Nerves</vt:lpstr>
      <vt:lpstr>Objectives</vt:lpstr>
      <vt:lpstr>Internal Iliac Artery</vt:lpstr>
      <vt:lpstr>Internal Iliac Artery</vt:lpstr>
      <vt:lpstr>Branches of Anterior division of Internal Iliac Artery</vt:lpstr>
      <vt:lpstr>Branches of Anterior division of Internal Iliac Artery</vt:lpstr>
      <vt:lpstr>Branches of Anterior division of Internal Iliac Artery</vt:lpstr>
      <vt:lpstr>Branches of Anterior division of Internal Iliac Artery</vt:lpstr>
      <vt:lpstr>Branches of Posterior division of Internal Iliac Artery</vt:lpstr>
      <vt:lpstr>Slide 10</vt:lpstr>
      <vt:lpstr>Branches of Posterior  division of Internal Iliac Artery</vt:lpstr>
      <vt:lpstr>Sacral Plexus</vt:lpstr>
      <vt:lpstr>Sacral Plexus</vt:lpstr>
      <vt:lpstr>Sacral Plexus</vt:lpstr>
      <vt:lpstr>Slide 15</vt:lpstr>
      <vt:lpstr>Slide 16</vt:lpstr>
      <vt:lpstr>Autonomic Nerves</vt:lpstr>
      <vt:lpstr>Autonomic Nerves</vt:lpstr>
      <vt:lpstr>Superior and Inferior Hypogastric Plexus</vt:lpstr>
      <vt:lpstr>Slide 20</vt:lpstr>
      <vt:lpstr>Slide 21</vt:lpstr>
      <vt:lpstr>Slide 22</vt:lpstr>
      <vt:lpstr>Slide 23</vt:lpstr>
      <vt:lpstr>Slide 24</vt:lpstr>
      <vt:lpstr>Slide 25</vt:lpstr>
      <vt:lpstr>Thank You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Pelvic Vessels and Nerves</dc:title>
  <dc:creator>nimir khalidnimir</dc:creator>
  <cp:lastModifiedBy>Windows User</cp:lastModifiedBy>
  <cp:revision>14</cp:revision>
  <dcterms:created xsi:type="dcterms:W3CDTF">2006-08-16T00:00:00Z</dcterms:created>
  <dcterms:modified xsi:type="dcterms:W3CDTF">2015-11-01T19:30:19Z</dcterms:modified>
</cp:coreProperties>
</file>